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十九章 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9952" y="2931790"/>
            <a:ext cx="4680520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zh-CN" altLang="en-US" sz="3600" dirty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家庭电路中电流过大的原因</a:t>
            </a:r>
            <a:endParaRPr lang="zh-CN" altLang="en-US" sz="3600" dirty="0">
              <a:solidFill>
                <a:srgbClr val="FF0000"/>
              </a:solidFill>
              <a:latin typeface="迷你简粗倩" pitchFamily="65" charset="-122"/>
              <a:ea typeface="迷你简粗倩" pitchFamily="65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/>
          <p:nvPr/>
        </p:nvSpPr>
        <p:spPr>
          <a:xfrm>
            <a:off x="755015" y="408043"/>
            <a:ext cx="6633210" cy="8676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2．电路中电流过大时，保险丝熔断，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自动切断电路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，起到保护作用。 </a:t>
            </a:r>
          </a:p>
        </p:txBody>
      </p:sp>
      <p:sp>
        <p:nvSpPr>
          <p:cNvPr id="26628" name="Rectangle 4"/>
          <p:cNvSpPr/>
          <p:nvPr/>
        </p:nvSpPr>
        <p:spPr>
          <a:xfrm>
            <a:off x="1029382" y="2536209"/>
            <a:ext cx="4174714" cy="4793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3．</a:t>
            </a:r>
            <a:r>
              <a:rPr lang="en-US" altLang="zh-CN" sz="2095" b="1" dirty="0">
                <a:latin typeface="Times New Roman" panose="02020603050405020304" charset="0"/>
              </a:rPr>
              <a:t>保险丝</a:t>
            </a:r>
            <a:r>
              <a:rPr lang="zh-CN" altLang="en-US" sz="2095" b="1" dirty="0">
                <a:latin typeface="Times New Roman" panose="02020603050405020304" charset="0"/>
              </a:rPr>
              <a:t>应</a:t>
            </a:r>
            <a:r>
              <a:rPr lang="zh-CN" altLang="en-US" sz="2095" b="1" dirty="0">
                <a:solidFill>
                  <a:srgbClr val="CC0000"/>
                </a:solidFill>
                <a:latin typeface="Times New Roman" panose="02020603050405020304" charset="0"/>
              </a:rPr>
              <a:t>串联</a:t>
            </a:r>
            <a:r>
              <a:rPr lang="zh-CN" altLang="en-US" sz="2095" b="1" dirty="0">
                <a:latin typeface="Times New Roman" panose="02020603050405020304" charset="0"/>
              </a:rPr>
              <a:t>在电路中。</a:t>
            </a:r>
          </a:p>
        </p:txBody>
      </p:sp>
      <p:pic>
        <p:nvPicPr>
          <p:cNvPr id="26630" name="Picture 6" descr="开关和保险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7310" y="2706291"/>
            <a:ext cx="944210" cy="2106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Text Box 9"/>
          <p:cNvSpPr txBox="1"/>
          <p:nvPr/>
        </p:nvSpPr>
        <p:spPr>
          <a:xfrm>
            <a:off x="939847" y="1687457"/>
            <a:ext cx="6127268" cy="41504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095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095" b="1" dirty="0">
                <a:solidFill>
                  <a:srgbClr val="CC0000"/>
                </a:solidFill>
                <a:latin typeface="Arial" panose="020B0604020202020204" pitchFamily="34" charset="0"/>
              </a:rPr>
              <a:t>注意</a:t>
            </a:r>
            <a:r>
              <a:rPr lang="zh-CN" altLang="en-US" sz="2095" b="1" dirty="0">
                <a:solidFill>
                  <a:srgbClr val="0066CC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2095" b="1" dirty="0">
                <a:solidFill>
                  <a:srgbClr val="0066CC"/>
                </a:solidFill>
                <a:latin typeface="Arial" panose="020B0604020202020204" pitchFamily="34" charset="0"/>
              </a:rPr>
              <a:t>不能用铁丝或铜丝作保险丝</a:t>
            </a:r>
            <a:r>
              <a:rPr lang="zh-CN" altLang="en-US" sz="2095" dirty="0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095" b="1" dirty="0">
                <a:solidFill>
                  <a:srgbClr val="0066CC"/>
                </a:solidFill>
                <a:latin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2786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/>
          </p:cNvSpPr>
          <p:nvPr>
            <p:ph type="title"/>
          </p:nvPr>
        </p:nvSpPr>
        <p:spPr>
          <a:xfrm>
            <a:off x="1474518" y="294086"/>
            <a:ext cx="726863" cy="4849415"/>
          </a:xfrm>
        </p:spPr>
        <p:txBody>
          <a:bodyPr vert="eaVert" wrap="square" lIns="68410" tIns="34205" rIns="68410" bIns="34205" anchor="t"/>
          <a:lstStyle/>
          <a:p>
            <a:r>
              <a:rPr lang="zh-CN" altLang="en-US" sz="2695" dirty="0">
                <a:latin typeface="黑体" panose="02010609060101010101" pitchFamily="49" charset="-122"/>
                <a:ea typeface="黑体" panose="02010609060101010101" pitchFamily="49" charset="-122"/>
              </a:rPr>
              <a:t>保险丝（装在保险盒里）</a:t>
            </a:r>
          </a:p>
        </p:txBody>
      </p:sp>
      <p:pic>
        <p:nvPicPr>
          <p:cNvPr id="30723" name="Picture 1027" descr="29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6014" y="407193"/>
            <a:ext cx="3044038" cy="47363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Rectangle 1028"/>
          <p:cNvSpPr>
            <a:spLocks noRot="1"/>
          </p:cNvSpPr>
          <p:nvPr/>
        </p:nvSpPr>
        <p:spPr>
          <a:xfrm>
            <a:off x="5460389" y="520304"/>
            <a:ext cx="2209094" cy="37742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latin typeface="黑体" panose="02010609060101010101" pitchFamily="49" charset="-122"/>
                <a:ea typeface="黑体" panose="02010609060101010101" pitchFamily="49" charset="-122"/>
              </a:rPr>
              <a:t>工作原理</a:t>
            </a:r>
            <a:r>
              <a:rPr lang="en-US" altLang="zh-CN" sz="1795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30725" name="Rectangle 1029"/>
          <p:cNvSpPr>
            <a:spLocks noRot="1"/>
          </p:cNvSpPr>
          <p:nvPr/>
        </p:nvSpPr>
        <p:spPr>
          <a:xfrm>
            <a:off x="5460390" y="1032272"/>
            <a:ext cx="2289857" cy="378023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795" dirty="0">
                <a:latin typeface="黑体" panose="02010609060101010101" pitchFamily="49" charset="-122"/>
                <a:ea typeface="黑体" panose="02010609060101010101" pitchFamily="49" charset="-122"/>
              </a:rPr>
              <a:t>当电路中有过大电流通过，保险丝上产生较多的热量，使它的温度达到熔点而熔断，自动切断电路，起到保险作用。</a:t>
            </a:r>
          </a:p>
        </p:txBody>
      </p:sp>
    </p:spTree>
    <p:extLst>
      <p:ext uri="{BB962C8B-B14F-4D97-AF65-F5344CB8AC3E}">
        <p14:creationId xmlns:p14="http://schemas.microsoft.com/office/powerpoint/2010/main" val="9566821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  <p:bldP spid="3072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/>
          <p:nvPr/>
        </p:nvSpPr>
        <p:spPr>
          <a:xfrm>
            <a:off x="1151468" y="583406"/>
            <a:ext cx="359869" cy="133680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40" b="1" dirty="0">
                <a:solidFill>
                  <a:srgbClr val="002060"/>
                </a:solidFill>
                <a:latin typeface="Times New Roman" panose="02020603050405020304" charset="0"/>
                <a:ea typeface="隶书" pitchFamily="49" charset="-122"/>
              </a:rPr>
              <a:t>提醒</a:t>
            </a:r>
          </a:p>
        </p:txBody>
      </p:sp>
      <p:sp>
        <p:nvSpPr>
          <p:cNvPr id="29699" name="Text Box 3"/>
          <p:cNvSpPr txBox="1"/>
          <p:nvPr/>
        </p:nvSpPr>
        <p:spPr>
          <a:xfrm>
            <a:off x="1846263" y="563166"/>
            <a:ext cx="5879042" cy="1711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95" dirty="0">
                <a:latin typeface="Times New Roman" panose="02020603050405020304" charset="0"/>
                <a:ea typeface="隶书" pitchFamily="49" charset="-122"/>
              </a:rPr>
              <a:t>1</a:t>
            </a:r>
            <a:r>
              <a:rPr lang="en-US" altLang="zh-CN" sz="2095" dirty="0">
                <a:latin typeface="Times New Roman" panose="02020603050405020304" charset="0"/>
                <a:ea typeface="隶书" pitchFamily="49" charset="-122"/>
              </a:rPr>
              <a:t>.</a:t>
            </a:r>
            <a:r>
              <a:rPr lang="zh-CN" altLang="en-US" sz="2095" dirty="0">
                <a:latin typeface="Times New Roman" panose="02020603050405020304" charset="0"/>
                <a:ea typeface="隶书" pitchFamily="49" charset="-122"/>
              </a:rPr>
              <a:t>我们在选择熔丝时，应使它的额定电流等于或略大于电路中的最大正常工作时的电流。我们在选择熔丝时，应使它的熔断电流与电能表的最大工作电流相当。如</a:t>
            </a:r>
            <a:r>
              <a:rPr lang="zh-CN" altLang="zh-CN" sz="2095" dirty="0">
                <a:latin typeface="Times New Roman" panose="02020603050405020304" charset="0"/>
                <a:ea typeface="隶书" pitchFamily="49" charset="-122"/>
              </a:rPr>
              <a:t>10</a:t>
            </a:r>
            <a:r>
              <a:rPr lang="zh-CN" altLang="en-US" sz="2095" dirty="0">
                <a:latin typeface="Times New Roman" panose="02020603050405020304" charset="0"/>
                <a:ea typeface="隶书" pitchFamily="49" charset="-122"/>
              </a:rPr>
              <a:t>安的电能表应配用熔断电流为</a:t>
            </a:r>
            <a:r>
              <a:rPr lang="zh-CN" altLang="zh-CN" sz="2095" dirty="0">
                <a:latin typeface="Times New Roman" panose="02020603050405020304" charset="0"/>
                <a:ea typeface="隶书" pitchFamily="49" charset="-122"/>
              </a:rPr>
              <a:t>10</a:t>
            </a:r>
            <a:r>
              <a:rPr lang="zh-CN" altLang="en-US" sz="2095" dirty="0">
                <a:latin typeface="Times New Roman" panose="02020603050405020304" charset="0"/>
                <a:ea typeface="隶书" pitchFamily="49" charset="-122"/>
              </a:rPr>
              <a:t>安的熔丝。</a:t>
            </a:r>
          </a:p>
        </p:txBody>
      </p:sp>
      <p:sp>
        <p:nvSpPr>
          <p:cNvPr id="29700" name="Text Box 4"/>
          <p:cNvSpPr txBox="1"/>
          <p:nvPr/>
        </p:nvSpPr>
        <p:spPr>
          <a:xfrm>
            <a:off x="1873580" y="2289573"/>
            <a:ext cx="5903983" cy="13870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95" dirty="0">
                <a:latin typeface="Times New Roman" panose="02020603050405020304" charset="0"/>
                <a:ea typeface="隶书" pitchFamily="49" charset="-122"/>
              </a:rPr>
              <a:t>2</a:t>
            </a:r>
            <a:r>
              <a:rPr lang="en-US" altLang="zh-CN" sz="2095" dirty="0">
                <a:latin typeface="Times New Roman" panose="02020603050405020304" charset="0"/>
                <a:ea typeface="隶书" pitchFamily="49" charset="-122"/>
              </a:rPr>
              <a:t>.</a:t>
            </a:r>
            <a:r>
              <a:rPr lang="zh-CN" altLang="en-US" sz="2095" dirty="0">
                <a:latin typeface="Times New Roman" panose="02020603050405020304" charset="0"/>
                <a:ea typeface="隶书" pitchFamily="49" charset="-122"/>
              </a:rPr>
              <a:t>电路发生故障有时会导致熔丝熔断，更换熔丝后，首先应检查导致熔丝熔断的原因（电流过大的原因：功率过大；短路），在排除故障后才能合上闸刀开关，恢复供电。</a:t>
            </a:r>
          </a:p>
        </p:txBody>
      </p:sp>
      <p:sp>
        <p:nvSpPr>
          <p:cNvPr id="29701" name="Text Box 5"/>
          <p:cNvSpPr txBox="1"/>
          <p:nvPr/>
        </p:nvSpPr>
        <p:spPr>
          <a:xfrm>
            <a:off x="1928213" y="3798094"/>
            <a:ext cx="5795904" cy="106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95" dirty="0">
                <a:latin typeface="Times New Roman" panose="02020603050405020304" charset="0"/>
                <a:ea typeface="隶书" pitchFamily="49" charset="-122"/>
              </a:rPr>
              <a:t>3</a:t>
            </a:r>
            <a:r>
              <a:rPr lang="en-US" altLang="zh-CN" sz="2095" dirty="0">
                <a:latin typeface="Times New Roman" panose="02020603050405020304" charset="0"/>
                <a:ea typeface="隶书" pitchFamily="49" charset="-122"/>
              </a:rPr>
              <a:t>.</a:t>
            </a:r>
            <a:r>
              <a:rPr lang="zh-CN" altLang="en-US" sz="2095" dirty="0">
                <a:latin typeface="Times New Roman" panose="02020603050405020304" charset="0"/>
                <a:ea typeface="隶书" pitchFamily="49" charset="-122"/>
              </a:rPr>
              <a:t>安装家庭电路中熔丝时，千万不要用铜丝、铁丝代替，因为铜丝、铁丝的熔点高，在电流过大时不易熔断，起不到保护电路的作用。</a:t>
            </a:r>
          </a:p>
        </p:txBody>
      </p:sp>
    </p:spTree>
    <p:extLst>
      <p:ext uri="{BB962C8B-B14F-4D97-AF65-F5344CB8AC3E}">
        <p14:creationId xmlns:p14="http://schemas.microsoft.com/office/powerpoint/2010/main" val="3959096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 build="p"/>
      <p:bldP spid="2970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419884" y="653654"/>
            <a:ext cx="6156960" cy="702468"/>
          </a:xfrm>
        </p:spPr>
        <p:txBody>
          <a:bodyPr vert="horz" wrap="square" lIns="68410" tIns="34205" rIns="68410" bIns="34205" anchor="t"/>
          <a:lstStyle/>
          <a:p>
            <a:r>
              <a:rPr lang="zh-CN" altLang="en-US" sz="2695" b="1" dirty="0">
                <a:solidFill>
                  <a:srgbClr val="0000FF"/>
                </a:solidFill>
              </a:rPr>
              <a:t>家中的保险丝烧断了，怎么办？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960281" y="1681163"/>
            <a:ext cx="2800562" cy="594122"/>
          </a:xfrm>
        </p:spPr>
        <p:txBody>
          <a:bodyPr vert="horz" wrap="square" lIns="68410" tIns="34205" rIns="68410" bIns="34205" anchor="t"/>
          <a:lstStyle/>
          <a:p>
            <a:pPr>
              <a:buFontTx/>
              <a:buNone/>
            </a:pPr>
            <a:r>
              <a:rPr lang="en-US" altLang="zh-CN" sz="1795" dirty="0"/>
              <a:t>1.</a:t>
            </a:r>
            <a:r>
              <a:rPr lang="zh-CN" altLang="en-US" sz="1795" dirty="0"/>
              <a:t>断开家中总开关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1976908" y="2050256"/>
            <a:ext cx="197358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795" dirty="0">
                <a:latin typeface="Arial" panose="020B0604020202020204" pitchFamily="34" charset="0"/>
              </a:rPr>
              <a:t>2.</a:t>
            </a:r>
            <a:r>
              <a:rPr lang="zh-CN" altLang="en-US" sz="1795" dirty="0">
                <a:latin typeface="Arial" panose="020B0604020202020204" pitchFamily="34" charset="0"/>
              </a:rPr>
              <a:t>查找并排除故障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1995911" y="2406253"/>
            <a:ext cx="265938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795" dirty="0">
                <a:latin typeface="Arial" panose="020B0604020202020204" pitchFamily="34" charset="0"/>
              </a:rPr>
              <a:t>3.</a:t>
            </a:r>
            <a:r>
              <a:rPr lang="zh-CN" altLang="en-US" sz="1795" dirty="0">
                <a:latin typeface="Arial" panose="020B0604020202020204" pitchFamily="34" charset="0"/>
              </a:rPr>
              <a:t>更换相同规格的保险丝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2004225" y="2817018"/>
            <a:ext cx="151638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795" dirty="0">
                <a:latin typeface="Arial" panose="020B0604020202020204" pitchFamily="34" charset="0"/>
              </a:rPr>
              <a:t>4.</a:t>
            </a:r>
            <a:r>
              <a:rPr lang="zh-CN" altLang="en-US" sz="1795" dirty="0">
                <a:latin typeface="Arial" panose="020B0604020202020204" pitchFamily="34" charset="0"/>
              </a:rPr>
              <a:t>合上总开关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1293990" y="1681162"/>
            <a:ext cx="862259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latin typeface="Arial" panose="020B0604020202020204" pitchFamily="34" charset="0"/>
              </a:rPr>
              <a:t>歨骤</a:t>
            </a:r>
            <a:r>
              <a:rPr lang="zh-CN" altLang="en-US" sz="100" b="1" dirty="0"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1348622" y="3638550"/>
            <a:ext cx="87249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b="1" dirty="0">
                <a:latin typeface="Arial" panose="020B0604020202020204" pitchFamily="34" charset="0"/>
              </a:rPr>
              <a:t>注意：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2031543" y="3598070"/>
            <a:ext cx="3359961" cy="13870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b="1" dirty="0">
                <a:solidFill>
                  <a:srgbClr val="FF3300"/>
                </a:solidFill>
                <a:latin typeface="Arial" panose="020B0604020202020204" pitchFamily="34" charset="0"/>
              </a:rPr>
              <a:t>要用相同规格的保险丝更换</a:t>
            </a:r>
          </a:p>
          <a:p>
            <a:r>
              <a:rPr lang="zh-CN" altLang="en-US" sz="2095" b="1" dirty="0">
                <a:solidFill>
                  <a:srgbClr val="FF3300"/>
                </a:solidFill>
                <a:latin typeface="Arial" panose="020B0604020202020204" pitchFamily="34" charset="0"/>
              </a:rPr>
              <a:t>更不能用铁丝、铜丝代替保险丝。</a:t>
            </a:r>
          </a:p>
        </p:txBody>
      </p:sp>
      <p:pic>
        <p:nvPicPr>
          <p:cNvPr id="55306" name="Picture 14" descr="W020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9231" y="1765698"/>
            <a:ext cx="1982246" cy="25943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7" name="Text Box 15"/>
          <p:cNvSpPr txBox="1"/>
          <p:nvPr/>
        </p:nvSpPr>
        <p:spPr>
          <a:xfrm>
            <a:off x="5691988" y="1338262"/>
            <a:ext cx="110236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b="1" dirty="0">
                <a:latin typeface="Arial" panose="020B0604020202020204" pitchFamily="34" charset="0"/>
              </a:rPr>
              <a:t>单刀开关</a:t>
            </a:r>
          </a:p>
        </p:txBody>
      </p:sp>
    </p:spTree>
    <p:extLst>
      <p:ext uri="{BB962C8B-B14F-4D97-AF65-F5344CB8AC3E}">
        <p14:creationId xmlns:p14="http://schemas.microsoft.com/office/powerpoint/2010/main" val="619751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5" grpId="0"/>
      <p:bldP spid="10246" grpId="0"/>
      <p:bldP spid="10247" grpId="0"/>
      <p:bldP spid="10248" grpId="0"/>
      <p:bldP spid="10249" grpId="0"/>
      <p:bldP spid="102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/>
          <p:nvPr/>
        </p:nvSpPr>
        <p:spPr>
          <a:xfrm>
            <a:off x="710613" y="257777"/>
            <a:ext cx="5548865" cy="338656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 eaLnBrk="0" hangingPunct="0"/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新型保险装置：</a:t>
            </a:r>
            <a:r>
              <a:rPr lang="zh-CN" altLang="en-US" sz="2095" b="1" dirty="0">
                <a:solidFill>
                  <a:srgbClr val="CC0000"/>
                </a:solidFill>
                <a:latin typeface="Times New Roman" panose="02020603050405020304" charset="0"/>
              </a:rPr>
              <a:t>空气开关</a:t>
            </a:r>
          </a:p>
        </p:txBody>
      </p:sp>
      <p:pic>
        <p:nvPicPr>
          <p:cNvPr id="56323" name="Picture 3" descr="漏电保护器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7254" y="1213907"/>
            <a:ext cx="1743522" cy="27158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Rectangle 4"/>
          <p:cNvSpPr/>
          <p:nvPr/>
        </p:nvSpPr>
        <p:spPr>
          <a:xfrm>
            <a:off x="2120618" y="4345781"/>
            <a:ext cx="236220" cy="10694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0" b="1" dirty="0">
                <a:solidFill>
                  <a:schemeClr val="tx2"/>
                </a:solidFill>
                <a:latin typeface="Times New Roman" panose="02020603050405020304" charset="0"/>
              </a:rPr>
              <a:t>空气开关</a:t>
            </a:r>
          </a:p>
        </p:txBody>
      </p:sp>
      <p:pic>
        <p:nvPicPr>
          <p:cNvPr id="56325" name="Picture 5" descr="住宅配电箱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1632" y="1213908"/>
            <a:ext cx="3599874" cy="271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6" name="Rectangle 6"/>
          <p:cNvSpPr/>
          <p:nvPr/>
        </p:nvSpPr>
        <p:spPr>
          <a:xfrm>
            <a:off x="5083894" y="4292203"/>
            <a:ext cx="249555" cy="10694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0" b="1" dirty="0">
                <a:solidFill>
                  <a:schemeClr val="tx2"/>
                </a:solidFill>
                <a:latin typeface="Times New Roman" panose="02020603050405020304" charset="0"/>
              </a:rPr>
              <a:t>住宅配电箱</a:t>
            </a:r>
          </a:p>
        </p:txBody>
      </p:sp>
    </p:spTree>
    <p:extLst>
      <p:ext uri="{BB962C8B-B14F-4D97-AF65-F5344CB8AC3E}">
        <p14:creationId xmlns:p14="http://schemas.microsoft.com/office/powerpoint/2010/main" val="64194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1375940" y="411957"/>
            <a:ext cx="3770900" cy="489347"/>
          </a:xfrm>
        </p:spPr>
        <p:txBody>
          <a:bodyPr vert="horz" wrap="square" lIns="68410" tIns="34205" rIns="68410" bIns="34205" anchor="t"/>
          <a:lstStyle/>
          <a:p>
            <a:r>
              <a:rPr lang="zh-CN" altLang="en-US" sz="2095" b="1" dirty="0"/>
              <a:t>怎样选购保险丝？</a:t>
            </a:r>
          </a:p>
        </p:txBody>
      </p:sp>
      <p:pic>
        <p:nvPicPr>
          <p:cNvPr id="9220" name="Picture 4" descr="8022"/>
          <p:cNvPicPr>
            <a:picLocks noChangeAspect="1"/>
          </p:cNvPicPr>
          <p:nvPr/>
        </p:nvPicPr>
        <p:blipFill>
          <a:blip r:embed="rId2" cstate="print"/>
          <a:srcRect l="9102" t="6630" r="13988" b="10744"/>
          <a:stretch>
            <a:fillRect/>
          </a:stretch>
        </p:blipFill>
        <p:spPr>
          <a:xfrm>
            <a:off x="3827323" y="1869282"/>
            <a:ext cx="2040443" cy="19788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339122" y="762000"/>
            <a:ext cx="4102265" cy="120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方法：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电能表的参数：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220V 20A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；保险丝选用额定电流为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20A</a:t>
            </a: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的。</a:t>
            </a:r>
            <a:endParaRPr kumimoji="0" lang="en-US" altLang="zh-CN" sz="1795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依据：</a:t>
            </a:r>
            <a:r>
              <a:rPr kumimoji="0" lang="en-US" altLang="zh-CN" sz="17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I=P/U=3500W/220V=16.8A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795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3" name="Picture 7" descr="800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541" y="573881"/>
            <a:ext cx="1105735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Text Box 10"/>
          <p:cNvSpPr txBox="1"/>
          <p:nvPr/>
        </p:nvSpPr>
        <p:spPr>
          <a:xfrm>
            <a:off x="1258359" y="4150519"/>
            <a:ext cx="3996607" cy="64479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dirty="0">
                <a:latin typeface="Arial" panose="020B0604020202020204" pitchFamily="34" charset="0"/>
              </a:rPr>
              <a:t>（</a:t>
            </a:r>
            <a:r>
              <a:rPr lang="en-US" altLang="zh-CN" sz="1795" dirty="0">
                <a:latin typeface="Arial" panose="020B0604020202020204" pitchFamily="34" charset="0"/>
              </a:rPr>
              <a:t>2</a:t>
            </a:r>
            <a:r>
              <a:rPr lang="zh-CN" altLang="en-US" sz="1795" dirty="0">
                <a:latin typeface="Arial" panose="020B0604020202020204" pitchFamily="34" charset="0"/>
              </a:rPr>
              <a:t>）用电器总功率：</a:t>
            </a:r>
            <a:r>
              <a:rPr lang="en-US" altLang="zh-CN" sz="1795" dirty="0">
                <a:latin typeface="Arial" panose="020B0604020202020204" pitchFamily="34" charset="0"/>
              </a:rPr>
              <a:t>P=P</a:t>
            </a:r>
            <a:r>
              <a:rPr lang="en-US" altLang="zh-CN" sz="1795" baseline="-16000" dirty="0">
                <a:latin typeface="Arial" panose="020B0604020202020204" pitchFamily="34" charset="0"/>
              </a:rPr>
              <a:t>1</a:t>
            </a:r>
            <a:r>
              <a:rPr lang="en-US" altLang="zh-CN" sz="1795" dirty="0">
                <a:latin typeface="Arial" panose="020B0604020202020204" pitchFamily="34" charset="0"/>
              </a:rPr>
              <a:t>+P</a:t>
            </a:r>
            <a:r>
              <a:rPr lang="en-US" altLang="zh-CN" sz="1795" baseline="-25000" dirty="0">
                <a:latin typeface="Arial" panose="020B0604020202020204" pitchFamily="34" charset="0"/>
              </a:rPr>
              <a:t>2</a:t>
            </a:r>
            <a:r>
              <a:rPr lang="en-US" altLang="zh-CN" sz="1795" dirty="0">
                <a:latin typeface="Arial" panose="020B0604020202020204" pitchFamily="34" charset="0"/>
              </a:rPr>
              <a:t>+P</a:t>
            </a:r>
            <a:r>
              <a:rPr lang="en-US" altLang="zh-CN" sz="1795" baseline="-25000" dirty="0">
                <a:latin typeface="Arial" panose="020B0604020202020204" pitchFamily="34" charset="0"/>
              </a:rPr>
              <a:t>3</a:t>
            </a:r>
            <a:r>
              <a:rPr lang="en-US" altLang="zh-CN" sz="1795" dirty="0">
                <a:latin typeface="Arial" panose="020B0604020202020204" pitchFamily="34" charset="0"/>
              </a:rPr>
              <a:t>+</a:t>
            </a:r>
            <a:r>
              <a:rPr lang="en-US" altLang="zh-CN" sz="1795" baseline="30000" dirty="0">
                <a:latin typeface="Arial" panose="020B0604020202020204" pitchFamily="34" charset="0"/>
              </a:rPr>
              <a:t>….</a:t>
            </a:r>
          </a:p>
          <a:p>
            <a:r>
              <a:rPr lang="zh-CN" altLang="en-US" sz="1795" dirty="0">
                <a:latin typeface="Arial" panose="020B0604020202020204" pitchFamily="34" charset="0"/>
              </a:rPr>
              <a:t>保险丝选用额定电流略大于</a:t>
            </a:r>
            <a:r>
              <a:rPr lang="en-US" altLang="zh-CN" sz="1795" dirty="0">
                <a:latin typeface="Arial" panose="020B0604020202020204" pitchFamily="34" charset="0"/>
              </a:rPr>
              <a:t>P/220V</a:t>
            </a:r>
            <a:endParaRPr lang="zh-CN" altLang="en-US" sz="1795" dirty="0">
              <a:latin typeface="Arial" panose="020B0604020202020204" pitchFamily="34" charset="0"/>
            </a:endParaRPr>
          </a:p>
        </p:txBody>
      </p:sp>
      <p:pic>
        <p:nvPicPr>
          <p:cNvPr id="9228" name="Picture 12" descr="80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3814" y="1869282"/>
            <a:ext cx="1616440" cy="197762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15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43745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家庭电路中电流过大的原因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6" y="2620130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保险丝的作用</a:t>
            </a:r>
          </a:p>
        </p:txBody>
      </p:sp>
    </p:spTree>
    <p:extLst>
      <p:ext uri="{BB962C8B-B14F-4D97-AF65-F5344CB8AC3E}">
        <p14:creationId xmlns:p14="http://schemas.microsoft.com/office/powerpoint/2010/main" val="109783889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Text Box 7"/>
          <p:cNvSpPr txBox="1"/>
          <p:nvPr/>
        </p:nvSpPr>
        <p:spPr>
          <a:xfrm>
            <a:off x="462281" y="1259776"/>
            <a:ext cx="8475345" cy="25214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1.</a:t>
            </a:r>
            <a:r>
              <a:rPr lang="zh-CN" altLang="en-US" sz="2095" b="1" dirty="0">
                <a:latin typeface="宋体" panose="02010600030101010101" pitchFamily="2" charset="-122"/>
              </a:rPr>
              <a:t>小明同学寒假在家看电视时，为了取暖，便将一个电暖气拿出来。当他将插头插入插座中时，听到“啪”的一声，同时从插座中冒出一股黑烟，电视机和电灯也都熄灭</a:t>
            </a:r>
            <a:r>
              <a:rPr lang="en-US" altLang="zh-CN" sz="2095" b="1" dirty="0">
                <a:latin typeface="宋体" panose="02010600030101010101" pitchFamily="2" charset="-122"/>
              </a:rPr>
              <a:t>……</a:t>
            </a:r>
            <a:r>
              <a:rPr lang="zh-CN" altLang="en-US" sz="2095" b="1" dirty="0">
                <a:latin typeface="宋体" panose="02010600030101010101" pitchFamily="2" charset="-122"/>
              </a:rPr>
              <a:t>这个现象会导致的结果是</a:t>
            </a:r>
            <a:r>
              <a:rPr lang="en-US" altLang="zh-CN" sz="2095" b="1" dirty="0">
                <a:latin typeface="宋体" panose="02010600030101010101" pitchFamily="2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A.</a:t>
            </a:r>
            <a:r>
              <a:rPr lang="zh-CN" altLang="en-US" sz="2095" b="1" dirty="0">
                <a:latin typeface="宋体" panose="02010600030101010101" pitchFamily="2" charset="-122"/>
              </a:rPr>
              <a:t>电视机烧坏了    </a:t>
            </a:r>
            <a:r>
              <a:rPr lang="en-US" altLang="zh-CN" sz="2095" b="1" dirty="0">
                <a:latin typeface="宋体" panose="02010600030101010101" pitchFamily="2" charset="-122"/>
              </a:rPr>
              <a:t>B.</a:t>
            </a:r>
            <a:r>
              <a:rPr lang="zh-CN" altLang="en-US" sz="2095" b="1" dirty="0">
                <a:latin typeface="宋体" panose="02010600030101010101" pitchFamily="2" charset="-122"/>
              </a:rPr>
              <a:t>电暖气烧坏了</a:t>
            </a:r>
          </a:p>
          <a:p>
            <a:pPr>
              <a:lnSpc>
                <a:spcPct val="15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C.</a:t>
            </a:r>
            <a:r>
              <a:rPr lang="zh-CN" altLang="en-US" sz="2095" b="1" dirty="0">
                <a:latin typeface="宋体" panose="02010600030101010101" pitchFamily="2" charset="-122"/>
              </a:rPr>
              <a:t>空气开关断开了  </a:t>
            </a:r>
            <a:r>
              <a:rPr lang="en-US" altLang="zh-CN" sz="2095" b="1" dirty="0">
                <a:latin typeface="宋体" panose="02010600030101010101" pitchFamily="2" charset="-122"/>
              </a:rPr>
              <a:t>D.</a:t>
            </a:r>
            <a:r>
              <a:rPr lang="zh-CN" altLang="en-US" sz="2095" b="1" dirty="0">
                <a:latin typeface="宋体" panose="02010600030101010101" pitchFamily="2" charset="-122"/>
              </a:rPr>
              <a:t>灯丝烧断了</a:t>
            </a:r>
          </a:p>
        </p:txBody>
      </p:sp>
      <p:sp>
        <p:nvSpPr>
          <p:cNvPr id="278545" name="Rectangle 17"/>
          <p:cNvSpPr/>
          <p:nvPr/>
        </p:nvSpPr>
        <p:spPr>
          <a:xfrm>
            <a:off x="7741604" y="2339720"/>
            <a:ext cx="339725" cy="463105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03487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/>
          <p:nvPr/>
        </p:nvSpPr>
        <p:spPr>
          <a:xfrm>
            <a:off x="1339122" y="659607"/>
            <a:ext cx="6276917" cy="4303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1" dirty="0">
                <a:latin typeface="黑体" panose="02010609060101010101" pitchFamily="49" charset="-122"/>
              </a:rPr>
              <a:t>2.</a:t>
            </a:r>
            <a:r>
              <a:rPr lang="zh-CN" altLang="en-US" sz="2095" b="1" dirty="0">
                <a:latin typeface="黑体" panose="02010609060101010101" pitchFamily="49" charset="-122"/>
              </a:rPr>
              <a:t>保险丝是用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          </a:t>
            </a:r>
            <a:r>
              <a:rPr lang="zh-CN" altLang="en-US" sz="2095" b="1" dirty="0">
                <a:latin typeface="黑体" panose="02010609060101010101" pitchFamily="49" charset="-122"/>
              </a:rPr>
              <a:t>的铅锑合金制作的，是根据电流的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</a:t>
            </a:r>
            <a:r>
              <a:rPr lang="zh-CN" altLang="en-US" sz="2095" b="1" dirty="0">
                <a:latin typeface="黑体" panose="02010609060101010101" pitchFamily="49" charset="-122"/>
              </a:rPr>
              <a:t>效应工作的。保险丝要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</a:t>
            </a:r>
            <a:r>
              <a:rPr lang="zh-CN" altLang="en-US" sz="2095" b="1" dirty="0">
                <a:latin typeface="黑体" panose="02010609060101010101" pitchFamily="49" charset="-122"/>
              </a:rPr>
              <a:t>联在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</a:t>
            </a:r>
            <a:r>
              <a:rPr lang="zh-CN" altLang="en-US" sz="2095" b="1" dirty="0">
                <a:latin typeface="黑体" panose="02010609060101010101" pitchFamily="49" charset="-122"/>
              </a:rPr>
              <a:t>线上。选择保险丝时应是它的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 </a:t>
            </a:r>
            <a:r>
              <a:rPr lang="zh-CN" altLang="en-US" sz="2095" b="1" dirty="0">
                <a:latin typeface="黑体" panose="02010609060101010101" pitchFamily="49" charset="-122"/>
              </a:rPr>
              <a:t>电流</a:t>
            </a:r>
            <a:r>
              <a:rPr lang="zh-CN" altLang="en-US" sz="2095" b="1" dirty="0">
                <a:solidFill>
                  <a:srgbClr val="660033"/>
                </a:solidFill>
                <a:latin typeface="黑体" panose="02010609060101010101" pitchFamily="49" charset="-122"/>
              </a:rPr>
              <a:t>等于或稍大于</a:t>
            </a:r>
            <a:r>
              <a:rPr lang="zh-CN" altLang="en-US" sz="2095" b="1" dirty="0">
                <a:latin typeface="黑体" panose="02010609060101010101" pitchFamily="49" charset="-122"/>
              </a:rPr>
              <a:t>电路中的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        </a:t>
            </a:r>
            <a:r>
              <a:rPr lang="zh-CN" altLang="en-US" sz="2095" b="1" dirty="0">
                <a:latin typeface="黑体" panose="02010609060101010101" pitchFamily="49" charset="-122"/>
              </a:rPr>
              <a:t>电流。保险丝越粗它的额定电流越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</a:t>
            </a:r>
            <a:r>
              <a:rPr lang="zh-CN" altLang="en-US" sz="2095" b="1" dirty="0">
                <a:latin typeface="黑体" panose="02010609060101010101" pitchFamily="49" charset="-122"/>
              </a:rPr>
              <a:t>，不能用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      </a:t>
            </a:r>
            <a:r>
              <a:rPr lang="zh-CN" altLang="en-US" sz="2095" b="1" dirty="0">
                <a:latin typeface="黑体" panose="02010609060101010101" pitchFamily="49" charset="-122"/>
              </a:rPr>
              <a:t>代替保险丝。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1" dirty="0">
                <a:latin typeface="黑体" panose="02010609060101010101" pitchFamily="49" charset="-122"/>
              </a:rPr>
              <a:t>3.</a:t>
            </a:r>
            <a:r>
              <a:rPr lang="zh-CN" altLang="en-US" sz="2095" b="1" dirty="0">
                <a:latin typeface="黑体" panose="02010609060101010101" pitchFamily="49" charset="-122"/>
              </a:rPr>
              <a:t>电路中电流过大使保险丝熔断的原因是：＿＿＿＿＿＿＿和</a:t>
            </a:r>
            <a:r>
              <a:rPr lang="zh-CN" altLang="en-US" sz="2095" b="1" u="sng" dirty="0">
                <a:latin typeface="黑体" panose="02010609060101010101" pitchFamily="49" charset="-122"/>
              </a:rPr>
              <a:t>                    </a:t>
            </a:r>
            <a:r>
              <a:rPr lang="zh-CN" altLang="en-US" sz="2095" b="1" dirty="0">
                <a:latin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2095" b="1" dirty="0">
              <a:latin typeface="黑体" panose="02010609060101010101" pitchFamily="49" charset="-122"/>
            </a:endParaRPr>
          </a:p>
        </p:txBody>
      </p:sp>
      <p:sp>
        <p:nvSpPr>
          <p:cNvPr id="124931" name="Text Box 3"/>
          <p:cNvSpPr txBox="1"/>
          <p:nvPr/>
        </p:nvSpPr>
        <p:spPr>
          <a:xfrm>
            <a:off x="3063640" y="721518"/>
            <a:ext cx="274711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电阻率大熔点低</a:t>
            </a:r>
          </a:p>
        </p:txBody>
      </p:sp>
      <p:sp>
        <p:nvSpPr>
          <p:cNvPr id="124932" name="Text Box 4"/>
          <p:cNvSpPr txBox="1"/>
          <p:nvPr/>
        </p:nvSpPr>
        <p:spPr>
          <a:xfrm>
            <a:off x="3090957" y="1179909"/>
            <a:ext cx="754180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热</a:t>
            </a:r>
          </a:p>
        </p:txBody>
      </p:sp>
      <p:sp>
        <p:nvSpPr>
          <p:cNvPr id="124933" name="Text Box 5"/>
          <p:cNvSpPr txBox="1"/>
          <p:nvPr/>
        </p:nvSpPr>
        <p:spPr>
          <a:xfrm>
            <a:off x="6241885" y="1179909"/>
            <a:ext cx="64610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串</a:t>
            </a:r>
          </a:p>
        </p:txBody>
      </p:sp>
      <p:sp>
        <p:nvSpPr>
          <p:cNvPr id="124934" name="Text Box 6"/>
          <p:cNvSpPr txBox="1"/>
          <p:nvPr/>
        </p:nvSpPr>
        <p:spPr>
          <a:xfrm>
            <a:off x="7265671" y="1221581"/>
            <a:ext cx="1022597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u="sng" dirty="0">
                <a:solidFill>
                  <a:srgbClr val="FF0000"/>
                </a:solidFill>
                <a:latin typeface="Arial" panose="020B0604020202020204" pitchFamily="34" charset="0"/>
              </a:rPr>
              <a:t>火</a:t>
            </a:r>
          </a:p>
        </p:txBody>
      </p:sp>
      <p:sp>
        <p:nvSpPr>
          <p:cNvPr id="124935" name="Text Box 7"/>
          <p:cNvSpPr txBox="1"/>
          <p:nvPr/>
        </p:nvSpPr>
        <p:spPr>
          <a:xfrm>
            <a:off x="4923555" y="1693068"/>
            <a:ext cx="861072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额定</a:t>
            </a:r>
          </a:p>
        </p:txBody>
      </p:sp>
      <p:sp>
        <p:nvSpPr>
          <p:cNvPr id="124936" name="Text Box 8"/>
          <p:cNvSpPr txBox="1"/>
          <p:nvPr/>
        </p:nvSpPr>
        <p:spPr>
          <a:xfrm>
            <a:off x="3036323" y="2193131"/>
            <a:ext cx="231598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最大正常工作</a:t>
            </a:r>
          </a:p>
        </p:txBody>
      </p:sp>
      <p:sp>
        <p:nvSpPr>
          <p:cNvPr id="124937" name="Text Box 9"/>
          <p:cNvSpPr txBox="1"/>
          <p:nvPr/>
        </p:nvSpPr>
        <p:spPr>
          <a:xfrm>
            <a:off x="2766719" y="2638425"/>
            <a:ext cx="91570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</a:p>
        </p:txBody>
      </p:sp>
      <p:sp>
        <p:nvSpPr>
          <p:cNvPr id="124938" name="Text Box 10"/>
          <p:cNvSpPr txBox="1"/>
          <p:nvPr/>
        </p:nvSpPr>
        <p:spPr>
          <a:xfrm>
            <a:off x="4329713" y="2657475"/>
            <a:ext cx="1891983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铜丝或铁丝</a:t>
            </a:r>
          </a:p>
        </p:txBody>
      </p:sp>
      <p:sp>
        <p:nvSpPr>
          <p:cNvPr id="124939" name="Text Box 11"/>
          <p:cNvSpPr txBox="1"/>
          <p:nvPr/>
        </p:nvSpPr>
        <p:spPr>
          <a:xfrm>
            <a:off x="6349965" y="3259931"/>
            <a:ext cx="1454914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发生短路</a:t>
            </a:r>
          </a:p>
        </p:txBody>
      </p:sp>
      <p:sp>
        <p:nvSpPr>
          <p:cNvPr id="124940" name="Text Box 12"/>
          <p:cNvSpPr txBox="1"/>
          <p:nvPr/>
        </p:nvSpPr>
        <p:spPr>
          <a:xfrm>
            <a:off x="2765532" y="3759994"/>
            <a:ext cx="3368275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</a:rPr>
              <a:t>用电器的总功率过大</a:t>
            </a:r>
          </a:p>
        </p:txBody>
      </p:sp>
    </p:spTree>
    <p:extLst>
      <p:ext uri="{BB962C8B-B14F-4D97-AF65-F5344CB8AC3E}">
        <p14:creationId xmlns:p14="http://schemas.microsoft.com/office/powerpoint/2010/main" val="4073352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4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/>
          <p:nvPr/>
        </p:nvSpPr>
        <p:spPr>
          <a:xfrm>
            <a:off x="249556" y="502892"/>
            <a:ext cx="834072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4.</a:t>
            </a:r>
            <a:r>
              <a:rPr lang="zh-CN" altLang="en-US" sz="2400" dirty="0">
                <a:latin typeface="黑体" panose="02010609060101010101" pitchFamily="49" charset="-122"/>
              </a:rPr>
              <a:t>把一根</a:t>
            </a:r>
            <a:r>
              <a:rPr lang="en-US" altLang="zh-CN" sz="2400" dirty="0">
                <a:latin typeface="黑体" panose="02010609060101010101" pitchFamily="49" charset="-122"/>
              </a:rPr>
              <a:t>3A</a:t>
            </a:r>
            <a:r>
              <a:rPr lang="zh-CN" altLang="en-US" sz="2400" dirty="0">
                <a:latin typeface="黑体" panose="02010609060101010101" pitchFamily="49" charset="-122"/>
              </a:rPr>
              <a:t>和</a:t>
            </a:r>
            <a:r>
              <a:rPr lang="en-US" altLang="zh-CN" sz="2400" dirty="0">
                <a:latin typeface="黑体" panose="02010609060101010101" pitchFamily="49" charset="-122"/>
              </a:rPr>
              <a:t>5A</a:t>
            </a:r>
            <a:r>
              <a:rPr lang="zh-CN" altLang="en-US" sz="2400" dirty="0">
                <a:latin typeface="黑体" panose="02010609060101010101" pitchFamily="49" charset="-122"/>
              </a:rPr>
              <a:t>的保险丝串联起来当作一根保险丝使用时，当电流过大时，断的是哪根保险丝？（   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A</a:t>
            </a:r>
            <a:r>
              <a:rPr lang="zh-CN" altLang="en-US" sz="2400" dirty="0">
                <a:latin typeface="黑体" panose="02010609060101010101" pitchFamily="49" charset="-122"/>
              </a:rPr>
              <a:t>．</a:t>
            </a:r>
            <a:r>
              <a:rPr lang="en-US" altLang="zh-CN" sz="2400" dirty="0">
                <a:latin typeface="黑体" panose="02010609060101010101" pitchFamily="49" charset="-122"/>
              </a:rPr>
              <a:t>3A</a:t>
            </a:r>
            <a:r>
              <a:rPr lang="zh-CN" altLang="en-US" sz="2400" dirty="0">
                <a:latin typeface="黑体" panose="02010609060101010101" pitchFamily="49" charset="-122"/>
              </a:rPr>
              <a:t>的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B</a:t>
            </a:r>
            <a:r>
              <a:rPr lang="zh-CN" altLang="en-US" sz="2400" dirty="0">
                <a:latin typeface="黑体" panose="02010609060101010101" pitchFamily="49" charset="-122"/>
              </a:rPr>
              <a:t>．</a:t>
            </a:r>
            <a:r>
              <a:rPr lang="en-US" altLang="zh-CN" sz="2400" dirty="0">
                <a:latin typeface="黑体" panose="02010609060101010101" pitchFamily="49" charset="-122"/>
              </a:rPr>
              <a:t>5A</a:t>
            </a:r>
            <a:r>
              <a:rPr lang="zh-CN" altLang="en-US" sz="2400" dirty="0">
                <a:latin typeface="黑体" panose="02010609060101010101" pitchFamily="49" charset="-122"/>
              </a:rPr>
              <a:t>的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</a:rPr>
              <a:t>．两根都会熔断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</a:rPr>
              <a:t>．两根都不会熔断</a:t>
            </a:r>
          </a:p>
        </p:txBody>
      </p:sp>
      <p:sp>
        <p:nvSpPr>
          <p:cNvPr id="84995" name="Text Box 3"/>
          <p:cNvSpPr txBox="1"/>
          <p:nvPr/>
        </p:nvSpPr>
        <p:spPr>
          <a:xfrm>
            <a:off x="5604193" y="1139699"/>
            <a:ext cx="411480" cy="50798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20244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97793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．知道电功率和电路中电流的关系，理解电路中的总电流随用电器功率的增大而增大。 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zh-CN" sz="24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．了解家庭电路短路的原因以及短路对家庭电路的影响。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zh-CN" sz="24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．知道电路中安装保险丝为什么能够</a:t>
            </a: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保险</a:t>
            </a: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zh-CN" sz="24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3968828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/>
          <p:nvPr/>
        </p:nvSpPr>
        <p:spPr>
          <a:xfrm>
            <a:off x="88900" y="756884"/>
            <a:ext cx="7480300" cy="3979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</a:rPr>
              <a:t>．教学楼安装了</a:t>
            </a:r>
            <a:r>
              <a:rPr lang="en-US" altLang="zh-CN" sz="2400" dirty="0">
                <a:latin typeface="黑体" panose="02010609060101010101" pitchFamily="49" charset="-122"/>
              </a:rPr>
              <a:t>40W</a:t>
            </a:r>
            <a:r>
              <a:rPr lang="zh-CN" altLang="en-US" sz="2400" dirty="0">
                <a:latin typeface="黑体" panose="02010609060101010101" pitchFamily="49" charset="-122"/>
              </a:rPr>
              <a:t>的电灯</a:t>
            </a:r>
            <a:r>
              <a:rPr lang="en-US" altLang="zh-CN" sz="2400" dirty="0">
                <a:latin typeface="黑体" panose="02010609060101010101" pitchFamily="49" charset="-122"/>
              </a:rPr>
              <a:t>30</a:t>
            </a:r>
            <a:r>
              <a:rPr lang="zh-CN" altLang="en-US" sz="2400" dirty="0">
                <a:latin typeface="黑体" panose="02010609060101010101" pitchFamily="49" charset="-122"/>
              </a:rPr>
              <a:t>盏，现在电路上的保险丝断了，而备用的只有额定电流为</a:t>
            </a:r>
            <a:r>
              <a:rPr lang="en-US" altLang="zh-CN" sz="2400" dirty="0">
                <a:latin typeface="黑体" panose="02010609060101010101" pitchFamily="49" charset="-122"/>
              </a:rPr>
              <a:t>3A</a:t>
            </a:r>
            <a:r>
              <a:rPr lang="zh-CN" altLang="en-US" sz="2400" dirty="0">
                <a:latin typeface="黑体" panose="02010609060101010101" pitchFamily="49" charset="-122"/>
              </a:rPr>
              <a:t>的保险丝，那么比较合适的做法是（ ）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A</a:t>
            </a:r>
            <a:r>
              <a:rPr lang="zh-CN" altLang="en-US" sz="2400" dirty="0">
                <a:latin typeface="黑体" panose="02010609060101010101" pitchFamily="49" charset="-122"/>
              </a:rPr>
              <a:t>．用一根凑合使用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B</a:t>
            </a:r>
            <a:r>
              <a:rPr lang="zh-CN" altLang="en-US" sz="2400" dirty="0">
                <a:latin typeface="黑体" panose="02010609060101010101" pitchFamily="49" charset="-122"/>
              </a:rPr>
              <a:t>．将两根并联使用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</a:rPr>
              <a:t>．将两根串联使用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</a:rPr>
              <a:t>．用一根铜电线代替</a:t>
            </a:r>
          </a:p>
        </p:txBody>
      </p:sp>
      <p:sp>
        <p:nvSpPr>
          <p:cNvPr id="86019" name="Text Box 3"/>
          <p:cNvSpPr txBox="1"/>
          <p:nvPr/>
        </p:nvSpPr>
        <p:spPr>
          <a:xfrm>
            <a:off x="2801303" y="1977121"/>
            <a:ext cx="411480" cy="50798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36729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3"/>
          <p:cNvSpPr txBox="1"/>
          <p:nvPr/>
        </p:nvSpPr>
        <p:spPr>
          <a:xfrm>
            <a:off x="523240" y="721236"/>
            <a:ext cx="8097520" cy="300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6.</a:t>
            </a:r>
            <a:r>
              <a:rPr lang="zh-CN" altLang="en-US" sz="1795" b="1" dirty="0">
                <a:latin typeface="宋体" panose="02010600030101010101" pitchFamily="2" charset="-122"/>
              </a:rPr>
              <a:t>在生活中，我们会遇到这些情况：</a:t>
            </a:r>
            <a:r>
              <a:rPr lang="en-US" altLang="zh-CN" sz="1795" b="1" dirty="0">
                <a:latin typeface="宋体" panose="02010600030101010101" pitchFamily="2" charset="-122"/>
              </a:rPr>
              <a:t>(1)</a:t>
            </a:r>
            <a:r>
              <a:rPr lang="zh-CN" altLang="en-US" sz="1795" b="1" dirty="0">
                <a:latin typeface="宋体" panose="02010600030101010101" pitchFamily="2" charset="-122"/>
              </a:rPr>
              <a:t>开关中的两个线头相碰；（</a:t>
            </a:r>
            <a:r>
              <a:rPr lang="en-US" altLang="zh-CN" sz="1795" b="1" dirty="0">
                <a:latin typeface="宋体" panose="02010600030101010101" pitchFamily="2" charset="-122"/>
              </a:rPr>
              <a:t>2</a:t>
            </a:r>
            <a:r>
              <a:rPr lang="zh-CN" altLang="en-US" sz="1795" b="1" dirty="0">
                <a:latin typeface="宋体" panose="02010600030101010101" pitchFamily="2" charset="-122"/>
              </a:rPr>
              <a:t>）插头中的两个线头相碰（</a:t>
            </a:r>
            <a:r>
              <a:rPr lang="en-US" altLang="zh-CN" sz="1795" b="1" dirty="0">
                <a:latin typeface="宋体" panose="02010600030101010101" pitchFamily="2" charset="-122"/>
              </a:rPr>
              <a:t>3</a:t>
            </a:r>
            <a:r>
              <a:rPr lang="zh-CN" altLang="en-US" sz="1795" b="1" dirty="0">
                <a:latin typeface="宋体" panose="02010600030101010101" pitchFamily="2" charset="-122"/>
              </a:rPr>
              <a:t>）电路中增加了大功率的用电器（</a:t>
            </a:r>
            <a:r>
              <a:rPr lang="en-US" altLang="zh-CN" sz="1795" b="1" dirty="0">
                <a:latin typeface="宋体" panose="02010600030101010101" pitchFamily="2" charset="-122"/>
              </a:rPr>
              <a:t>4</a:t>
            </a:r>
            <a:r>
              <a:rPr lang="zh-CN" altLang="en-US" sz="1795" b="1" dirty="0">
                <a:latin typeface="宋体" panose="02010600030101010101" pitchFamily="2" charset="-122"/>
              </a:rPr>
              <a:t>）户外输电线绝缘皮损坏在上述情况中，可能引起家庭电路中保险丝熔断的是</a:t>
            </a:r>
            <a:r>
              <a:rPr lang="en-US" altLang="zh-CN" sz="1795" b="1" dirty="0">
                <a:latin typeface="宋体" panose="02010600030101010101" pitchFamily="2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A.</a:t>
            </a:r>
            <a:r>
              <a:rPr lang="zh-CN" altLang="en-US" sz="1795" b="1" dirty="0">
                <a:latin typeface="宋体" panose="02010600030101010101" pitchFamily="2" charset="-122"/>
              </a:rPr>
              <a:t>（</a:t>
            </a:r>
            <a:r>
              <a:rPr lang="en-US" altLang="zh-CN" sz="1795" b="1" dirty="0">
                <a:latin typeface="宋体" panose="02010600030101010101" pitchFamily="2" charset="-122"/>
              </a:rPr>
              <a:t>1</a:t>
            </a:r>
            <a:r>
              <a:rPr lang="zh-CN" altLang="en-US" sz="1795" b="1" dirty="0">
                <a:latin typeface="宋体" panose="02010600030101010101" pitchFamily="2" charset="-122"/>
              </a:rPr>
              <a:t>）（</a:t>
            </a:r>
            <a:r>
              <a:rPr lang="en-US" altLang="zh-CN" sz="1795" b="1" dirty="0">
                <a:latin typeface="宋体" panose="02010600030101010101" pitchFamily="2" charset="-122"/>
              </a:rPr>
              <a:t>2</a:t>
            </a:r>
            <a:r>
              <a:rPr lang="zh-CN" altLang="en-US" sz="1795" b="1" dirty="0">
                <a:latin typeface="宋体" panose="02010600030101010101" pitchFamily="2" charset="-122"/>
              </a:rPr>
              <a:t>）（</a:t>
            </a:r>
            <a:r>
              <a:rPr lang="en-US" altLang="zh-CN" sz="1795" b="1" dirty="0">
                <a:latin typeface="宋体" panose="02010600030101010101" pitchFamily="2" charset="-122"/>
              </a:rPr>
              <a:t>3</a:t>
            </a:r>
            <a:r>
              <a:rPr lang="zh-CN" altLang="en-US" sz="1795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B.</a:t>
            </a:r>
            <a:r>
              <a:rPr lang="zh-CN" altLang="en-US" sz="1795" b="1" dirty="0">
                <a:latin typeface="宋体" panose="02010600030101010101" pitchFamily="2" charset="-122"/>
              </a:rPr>
              <a:t>（</a:t>
            </a:r>
            <a:r>
              <a:rPr lang="en-US" altLang="zh-CN" sz="1795" b="1" dirty="0">
                <a:latin typeface="宋体" panose="02010600030101010101" pitchFamily="2" charset="-122"/>
              </a:rPr>
              <a:t>2</a:t>
            </a:r>
            <a:r>
              <a:rPr lang="zh-CN" altLang="en-US" sz="1795" b="1" dirty="0">
                <a:latin typeface="宋体" panose="02010600030101010101" pitchFamily="2" charset="-122"/>
              </a:rPr>
              <a:t>）（</a:t>
            </a:r>
            <a:r>
              <a:rPr lang="en-US" altLang="zh-CN" sz="1795" b="1" dirty="0">
                <a:latin typeface="宋体" panose="02010600030101010101" pitchFamily="2" charset="-122"/>
              </a:rPr>
              <a:t>3</a:t>
            </a:r>
            <a:r>
              <a:rPr lang="zh-CN" altLang="en-US" sz="1795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C.</a:t>
            </a:r>
            <a:r>
              <a:rPr lang="zh-CN" altLang="en-US" sz="1795" b="1" dirty="0">
                <a:latin typeface="宋体" panose="02010600030101010101" pitchFamily="2" charset="-122"/>
              </a:rPr>
              <a:t>（</a:t>
            </a:r>
            <a:r>
              <a:rPr lang="en-US" altLang="zh-CN" sz="1795" b="1" dirty="0">
                <a:latin typeface="宋体" panose="02010600030101010101" pitchFamily="2" charset="-122"/>
              </a:rPr>
              <a:t>2</a:t>
            </a:r>
            <a:r>
              <a:rPr lang="zh-CN" altLang="en-US" sz="1795" b="1" dirty="0">
                <a:latin typeface="宋体" panose="02010600030101010101" pitchFamily="2" charset="-122"/>
              </a:rPr>
              <a:t>）（</a:t>
            </a:r>
            <a:r>
              <a:rPr lang="en-US" altLang="zh-CN" sz="1795" b="1" dirty="0">
                <a:latin typeface="宋体" panose="02010600030101010101" pitchFamily="2" charset="-122"/>
              </a:rPr>
              <a:t>4</a:t>
            </a:r>
            <a:r>
              <a:rPr lang="zh-CN" altLang="en-US" sz="1795" b="1" dirty="0">
                <a:latin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D.</a:t>
            </a:r>
            <a:r>
              <a:rPr lang="zh-CN" altLang="en-US" sz="1795" b="1" dirty="0">
                <a:latin typeface="宋体" panose="02010600030101010101" pitchFamily="2" charset="-122"/>
              </a:rPr>
              <a:t>（</a:t>
            </a:r>
            <a:r>
              <a:rPr lang="en-US" altLang="zh-CN" sz="1795" b="1" dirty="0">
                <a:latin typeface="宋体" panose="02010600030101010101" pitchFamily="2" charset="-122"/>
              </a:rPr>
              <a:t>1</a:t>
            </a:r>
            <a:r>
              <a:rPr lang="zh-CN" altLang="en-US" sz="1795" b="1" dirty="0">
                <a:latin typeface="宋体" panose="02010600030101010101" pitchFamily="2" charset="-122"/>
              </a:rPr>
              <a:t>）（</a:t>
            </a:r>
            <a:r>
              <a:rPr lang="en-US" altLang="zh-CN" sz="1795" b="1" dirty="0">
                <a:latin typeface="宋体" panose="02010600030101010101" pitchFamily="2" charset="-122"/>
              </a:rPr>
              <a:t>4</a:t>
            </a:r>
            <a:r>
              <a:rPr lang="zh-CN" altLang="en-US" sz="1795" b="1" dirty="0"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244740" name="Rectangle 4"/>
          <p:cNvSpPr/>
          <p:nvPr/>
        </p:nvSpPr>
        <p:spPr>
          <a:xfrm>
            <a:off x="6452988" y="1613403"/>
            <a:ext cx="298450" cy="369212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r>
              <a:rPr lang="en-US" altLang="zh-CN" sz="1795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47704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090" y="924303"/>
            <a:ext cx="7613650" cy="21726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小明的爸爸将刚买过来的一台空调的插入插座后，使正在播放的彩电黑屏了，经检查发现是总开关下面的保险丝断了。我们经过上节课的学习知道：保险丝接在干路上对电流起保护作用，即当电流过大时，保险丝将自动熔断。上述现象说明电路中的电流过大了。于是，小明就想是什么原因造成电路中电流过大呢？</a:t>
            </a:r>
          </a:p>
        </p:txBody>
      </p:sp>
      <p:pic>
        <p:nvPicPr>
          <p:cNvPr id="7" name="图片 -21474824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2611" y="2947964"/>
            <a:ext cx="1533525" cy="206121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092542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4402062" cy="764488"/>
            <a:chOff x="0" y="0"/>
            <a:chExt cx="6935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61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家庭电路中电流过大的原因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3846" y="1718744"/>
            <a:ext cx="8550275" cy="9230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根据导课时的问题，学生猜想什么原因造成电路中电流过大？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9" name="图片 -21474824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0596" y="1802772"/>
            <a:ext cx="1533525" cy="20612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27026" y="2723254"/>
            <a:ext cx="755840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猜想1：可能是火线与零线直接连起来了；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猜想2：可能是小明家同时工作的用电器过多；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猜想3：可能是插头内部两根线接触了；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归纳总结：家庭电路中电流过大的原因：电路短路或用电器总功率过大。</a:t>
            </a:r>
          </a:p>
        </p:txBody>
      </p:sp>
    </p:spTree>
    <p:extLst>
      <p:ext uri="{BB962C8B-B14F-4D97-AF65-F5344CB8AC3E}">
        <p14:creationId xmlns:p14="http://schemas.microsoft.com/office/powerpoint/2010/main" val="351765935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/>
          <p:nvPr/>
        </p:nvSpPr>
        <p:spPr>
          <a:xfrm>
            <a:off x="1193212" y="2991722"/>
            <a:ext cx="5952678" cy="18740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zh-CN" altLang="en-US" sz="2095" b="1" dirty="0">
                <a:latin typeface="Times New Roman" panose="02020603050405020304" charset="0"/>
              </a:rPr>
              <a:t>　　根据</a:t>
            </a:r>
            <a:r>
              <a:rPr lang="en-US" altLang="zh-CN" sz="2095" b="1" i="1" dirty="0">
                <a:latin typeface="Times New Roman" panose="02020603050405020304" charset="0"/>
              </a:rPr>
              <a:t>P </a:t>
            </a:r>
            <a:r>
              <a:rPr lang="en-US" altLang="zh-CN" sz="2095" b="1" dirty="0">
                <a:latin typeface="Times New Roman" panose="02020603050405020304" charset="0"/>
              </a:rPr>
              <a:t>=</a:t>
            </a:r>
            <a:r>
              <a:rPr lang="en-US" altLang="zh-CN" sz="2095" b="1" i="1" dirty="0">
                <a:latin typeface="Times New Roman" panose="02020603050405020304" charset="0"/>
              </a:rPr>
              <a:t>UI</a:t>
            </a:r>
            <a:r>
              <a:rPr lang="zh-CN" altLang="en-US" sz="2095" b="1" dirty="0">
                <a:latin typeface="Times New Roman" panose="02020603050405020304" charset="0"/>
              </a:rPr>
              <a:t>，可以得到</a:t>
            </a:r>
          </a:p>
          <a:p>
            <a:pPr>
              <a:lnSpc>
                <a:spcPct val="125000"/>
              </a:lnSpc>
            </a:pPr>
            <a:r>
              <a:rPr lang="zh-CN" altLang="en-US" sz="2095" b="1" dirty="0">
                <a:latin typeface="Times New Roman" panose="02020603050405020304" charset="0"/>
              </a:rPr>
              <a:t>　　家庭电路中的电压是一定的，</a:t>
            </a:r>
            <a:r>
              <a:rPr lang="en-US" altLang="zh-CN" sz="2095" b="1" i="1" dirty="0">
                <a:latin typeface="Times New Roman" panose="02020603050405020304" charset="0"/>
              </a:rPr>
              <a:t>U</a:t>
            </a:r>
            <a:r>
              <a:rPr lang="en-US" altLang="zh-CN" sz="2095" b="1" dirty="0">
                <a:latin typeface="Times New Roman" panose="02020603050405020304" charset="0"/>
              </a:rPr>
              <a:t> = 220 V</a:t>
            </a:r>
            <a:r>
              <a:rPr lang="zh-CN" altLang="en-US" sz="2095" b="1" dirty="0">
                <a:latin typeface="Times New Roman" panose="02020603050405020304" charset="0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zh-CN" altLang="en-US" sz="2095" b="1" dirty="0">
                <a:latin typeface="Times New Roman" panose="02020603050405020304" charset="0"/>
              </a:rPr>
              <a:t>　　所以 用电器总电功率</a:t>
            </a:r>
            <a:r>
              <a:rPr lang="en-US" altLang="zh-CN" sz="2095" b="1" i="1" dirty="0">
                <a:latin typeface="Times New Roman" panose="02020603050405020304" charset="0"/>
              </a:rPr>
              <a:t>P</a:t>
            </a:r>
            <a:r>
              <a:rPr lang="en-US" altLang="zh-CN" sz="2095" b="1" dirty="0">
                <a:latin typeface="Times New Roman" panose="02020603050405020304" charset="0"/>
              </a:rPr>
              <a:t> </a:t>
            </a:r>
            <a:r>
              <a:rPr lang="zh-CN" altLang="en-US" sz="2095" b="1" dirty="0">
                <a:latin typeface="Times New Roman" panose="02020603050405020304" charset="0"/>
              </a:rPr>
              <a:t>越大，电路中的电流 </a:t>
            </a:r>
            <a:r>
              <a:rPr lang="en-US" altLang="zh-CN" sz="2095" b="1" i="1" dirty="0">
                <a:latin typeface="Times New Roman" panose="02020603050405020304" charset="0"/>
              </a:rPr>
              <a:t>I </a:t>
            </a:r>
            <a:r>
              <a:rPr lang="zh-CN" altLang="en-US" sz="2095" b="1" dirty="0">
                <a:latin typeface="Times New Roman" panose="02020603050405020304" charset="0"/>
              </a:rPr>
              <a:t>就越大。 </a:t>
            </a:r>
          </a:p>
        </p:txBody>
      </p:sp>
      <p:graphicFrame>
        <p:nvGraphicFramePr>
          <p:cNvPr id="36868" name="Object 4"/>
          <p:cNvGraphicFramePr>
            <a:graphicFrameLocks/>
          </p:cNvGraphicFramePr>
          <p:nvPr/>
        </p:nvGraphicFramePr>
        <p:xfrm>
          <a:off x="4639534" y="2670608"/>
          <a:ext cx="834942" cy="763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r:id="rId3" imgW="433871" imgH="395589" progId="Equation.3">
                  <p:embed/>
                </p:oleObj>
              </mc:Choice>
              <mc:Fallback>
                <p:oleObj r:id="rId3" imgW="433871" imgH="395589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9534" y="2670608"/>
                        <a:ext cx="834942" cy="763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Rectangle 5"/>
          <p:cNvSpPr/>
          <p:nvPr/>
        </p:nvSpPr>
        <p:spPr>
          <a:xfrm>
            <a:off x="844597" y="936256"/>
            <a:ext cx="5576182" cy="8676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95" b="1" dirty="0"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Times New Roman" panose="02020603050405020304" charset="0"/>
              </a:rPr>
              <a:t>．家庭电路中的总功率：</a:t>
            </a:r>
          </a:p>
          <a:p>
            <a:pPr>
              <a:lnSpc>
                <a:spcPct val="120000"/>
              </a:lnSpc>
            </a:pPr>
            <a:r>
              <a:rPr lang="en-US" altLang="zh-CN" sz="2095" b="1" dirty="0">
                <a:latin typeface="Times New Roman" panose="02020603050405020304" charset="0"/>
              </a:rPr>
              <a:t>                  </a:t>
            </a:r>
            <a:r>
              <a:rPr lang="en-US" altLang="zh-CN" sz="2095" b="1" i="1" dirty="0">
                <a:latin typeface="Times New Roman" panose="02020603050405020304" charset="0"/>
              </a:rPr>
              <a:t>P</a:t>
            </a:r>
            <a:r>
              <a:rPr lang="zh-CN" altLang="en-US" sz="2095" b="1" dirty="0">
                <a:latin typeface="Times New Roman" panose="02020603050405020304" charset="0"/>
              </a:rPr>
              <a:t> </a:t>
            </a:r>
            <a:r>
              <a:rPr lang="en-US" altLang="zh-CN" sz="2095" b="1" dirty="0">
                <a:latin typeface="Times New Roman" panose="02020603050405020304" charset="0"/>
              </a:rPr>
              <a:t>= </a:t>
            </a:r>
            <a:r>
              <a:rPr lang="en-US" altLang="zh-CN" sz="2095" b="1" i="1" dirty="0">
                <a:latin typeface="Times New Roman" panose="02020603050405020304" charset="0"/>
              </a:rPr>
              <a:t>P</a:t>
            </a:r>
            <a:r>
              <a:rPr lang="en-US" altLang="zh-CN" sz="2095" b="1" baseline="-25000" dirty="0">
                <a:latin typeface="Times New Roman" panose="02020603050405020304" charset="0"/>
              </a:rPr>
              <a:t>1</a:t>
            </a:r>
            <a:r>
              <a:rPr lang="en-US" altLang="zh-CN" sz="2095" b="1" i="1" dirty="0">
                <a:latin typeface="Times New Roman" panose="02020603050405020304" charset="0"/>
              </a:rPr>
              <a:t>+</a:t>
            </a:r>
            <a:r>
              <a:rPr lang="en-US" altLang="zh-CN" sz="2095" b="1" dirty="0">
                <a:latin typeface="Times New Roman" panose="02020603050405020304" charset="0"/>
              </a:rPr>
              <a:t> </a:t>
            </a:r>
            <a:r>
              <a:rPr lang="en-US" altLang="zh-CN" sz="2095" b="1" i="1" dirty="0">
                <a:latin typeface="Times New Roman" panose="02020603050405020304" charset="0"/>
              </a:rPr>
              <a:t>P</a:t>
            </a:r>
            <a:r>
              <a:rPr lang="en-US" altLang="zh-CN" sz="2095" b="1" baseline="-25000" dirty="0">
                <a:latin typeface="Times New Roman" panose="02020603050405020304" charset="0"/>
              </a:rPr>
              <a:t>2</a:t>
            </a:r>
            <a:r>
              <a:rPr lang="en-US" altLang="zh-CN" sz="2095" b="1" dirty="0">
                <a:latin typeface="Times New Roman" panose="02020603050405020304" charset="0"/>
              </a:rPr>
              <a:t> </a:t>
            </a:r>
            <a:r>
              <a:rPr lang="en-US" altLang="zh-CN" sz="2095" b="1" i="1" dirty="0">
                <a:latin typeface="Times New Roman" panose="02020603050405020304" charset="0"/>
              </a:rPr>
              <a:t>+</a:t>
            </a:r>
            <a:r>
              <a:rPr lang="en-US" altLang="zh-CN" sz="2095" b="1" dirty="0">
                <a:latin typeface="Times New Roman" panose="02020603050405020304" charset="0"/>
              </a:rPr>
              <a:t> </a:t>
            </a:r>
            <a:r>
              <a:rPr lang="en-US" altLang="zh-CN" sz="2095" b="1" dirty="0">
                <a:latin typeface="宋体" panose="02010600030101010101" pitchFamily="2" charset="-122"/>
              </a:rPr>
              <a:t>…</a:t>
            </a:r>
            <a:r>
              <a:rPr lang="en-US" altLang="zh-CN" sz="2095" b="1" i="1" dirty="0">
                <a:latin typeface="Times New Roman" panose="02020603050405020304" charset="0"/>
              </a:rPr>
              <a:t>+</a:t>
            </a:r>
            <a:r>
              <a:rPr lang="en-US" altLang="zh-CN" sz="2095" b="1" dirty="0">
                <a:latin typeface="Times New Roman" panose="02020603050405020304" charset="0"/>
              </a:rPr>
              <a:t> </a:t>
            </a:r>
            <a:r>
              <a:rPr lang="en-US" altLang="zh-CN" sz="2095" b="1" i="1" dirty="0">
                <a:latin typeface="Times New Roman" panose="02020603050405020304" charset="0"/>
              </a:rPr>
              <a:t>P</a:t>
            </a:r>
            <a:r>
              <a:rPr lang="en-US" altLang="zh-CN" sz="2095" b="1" i="1" baseline="-25000" dirty="0">
                <a:latin typeface="Times New Roman" panose="02020603050405020304" charset="0"/>
              </a:rPr>
              <a:t>n</a:t>
            </a:r>
            <a:r>
              <a:rPr lang="en-US" altLang="zh-CN" sz="2095" b="1" dirty="0">
                <a:latin typeface="Times New Roman" panose="02020603050405020304" charset="0"/>
              </a:rPr>
              <a:t>   </a:t>
            </a:r>
            <a:endParaRPr lang="zh-CN" altLang="en-US" sz="2095" b="1" dirty="0">
              <a:latin typeface="Times New Roman" panose="02020603050405020304" charset="0"/>
            </a:endParaRPr>
          </a:p>
        </p:txBody>
      </p:sp>
      <p:sp>
        <p:nvSpPr>
          <p:cNvPr id="36870" name="Rectangle 6"/>
          <p:cNvSpPr/>
          <p:nvPr/>
        </p:nvSpPr>
        <p:spPr>
          <a:xfrm>
            <a:off x="896033" y="2037466"/>
            <a:ext cx="6249599" cy="8676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95" b="1" dirty="0"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Times New Roman" panose="02020603050405020304" charset="0"/>
              </a:rPr>
              <a:t>．</a:t>
            </a:r>
            <a:r>
              <a:rPr lang="zh-CN" altLang="en-US" sz="2095" b="1" dirty="0">
                <a:solidFill>
                  <a:srgbClr val="CC0000"/>
                </a:solidFill>
                <a:latin typeface="Times New Roman" panose="02020603050405020304" charset="0"/>
              </a:rPr>
              <a:t>用电器的总功率过大</a:t>
            </a:r>
            <a:r>
              <a:rPr lang="zh-CN" altLang="en-US" sz="2095" b="1" dirty="0">
                <a:latin typeface="Times New Roman" panose="02020603050405020304" charset="0"/>
              </a:rPr>
              <a:t>是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家庭电路中电流过大的原因之一</a:t>
            </a:r>
            <a:r>
              <a:rPr lang="zh-CN" altLang="en-US" sz="2095" b="1" dirty="0">
                <a:latin typeface="Times New Roman" panose="02020603050405020304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4165" y="198611"/>
            <a:ext cx="343281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电功率过大产生的影响</a:t>
            </a:r>
          </a:p>
        </p:txBody>
      </p:sp>
    </p:spTree>
    <p:extLst>
      <p:ext uri="{BB962C8B-B14F-4D97-AF65-F5344CB8AC3E}">
        <p14:creationId xmlns:p14="http://schemas.microsoft.com/office/powerpoint/2010/main" val="152587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19-2-1"/>
          <p:cNvPicPr>
            <a:picLocks noChangeAspect="1"/>
          </p:cNvPicPr>
          <p:nvPr/>
        </p:nvPicPr>
        <p:blipFill>
          <a:blip r:embed="rId2" cstate="print"/>
          <a:srcRect r="8638"/>
          <a:stretch>
            <a:fillRect/>
          </a:stretch>
        </p:blipFill>
        <p:spPr>
          <a:xfrm>
            <a:off x="3070625" y="1815704"/>
            <a:ext cx="3282762" cy="2725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6"/>
          <p:cNvSpPr/>
          <p:nvPr/>
        </p:nvSpPr>
        <p:spPr>
          <a:xfrm>
            <a:off x="198802" y="251647"/>
            <a:ext cx="5576182" cy="4475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3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．用电器的总功率过大的危害</a:t>
            </a:r>
          </a:p>
        </p:txBody>
      </p:sp>
      <p:sp>
        <p:nvSpPr>
          <p:cNvPr id="35845" name="矩形 6"/>
          <p:cNvSpPr/>
          <p:nvPr/>
        </p:nvSpPr>
        <p:spPr>
          <a:xfrm>
            <a:off x="458471" y="956131"/>
            <a:ext cx="8079105" cy="80335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根据焦耳定律</a:t>
            </a:r>
            <a:r>
              <a:rPr lang="en-US" altLang="zh-CN" sz="2095" b="1" i="1" dirty="0">
                <a:solidFill>
                  <a:srgbClr val="000000"/>
                </a:solidFill>
                <a:latin typeface="Times New Roman" panose="02020603050405020304" charset="0"/>
              </a:rPr>
              <a:t>Q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=</a:t>
            </a:r>
            <a:r>
              <a:rPr lang="en-US" altLang="zh-CN" sz="2095" b="1" i="1" dirty="0">
                <a:solidFill>
                  <a:srgbClr val="000000"/>
                </a:solidFill>
                <a:latin typeface="Times New Roman" panose="02020603050405020304" charset="0"/>
              </a:rPr>
              <a:t>I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  </a:t>
            </a:r>
            <a:r>
              <a:rPr lang="en-US" altLang="zh-CN" sz="2095" b="1" i="1" dirty="0">
                <a:solidFill>
                  <a:srgbClr val="000000"/>
                </a:solidFill>
                <a:latin typeface="Times New Roman" panose="02020603050405020304" charset="0"/>
              </a:rPr>
              <a:t>Rt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可知，电流过大，产生的热量容易引发火灾。</a:t>
            </a:r>
          </a:p>
        </p:txBody>
      </p:sp>
      <p:sp>
        <p:nvSpPr>
          <p:cNvPr id="40966" name="TextBox 5"/>
          <p:cNvSpPr txBox="1"/>
          <p:nvPr/>
        </p:nvSpPr>
        <p:spPr>
          <a:xfrm>
            <a:off x="4107616" y="956073"/>
            <a:ext cx="189865" cy="10694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</a:rPr>
              <a:t>2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79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431" y="1047798"/>
            <a:ext cx="8401685" cy="14787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有时候家庭电路中用电器的总功率并不是很大，但是也会产生电流过大的现象，你认为原因可能是什么？</a:t>
            </a:r>
            <a:endParaRPr lang="zh-CN" alt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0" y="244443"/>
            <a:ext cx="1846580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思考？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470" y="2876032"/>
            <a:ext cx="6874510" cy="7072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Comic Sans MS" panose="030F0702030302020204" pitchFamily="66" charset="0"/>
                <a:sym typeface="+mn-ea"/>
              </a:rPr>
              <a:t>短路</a:t>
            </a:r>
            <a:r>
              <a:rPr lang="zh-CN" altLang="en-US" sz="2400" b="1" dirty="0">
                <a:latin typeface="Comic Sans MS" panose="030F0702030302020204" pitchFamily="66" charset="0"/>
                <a:sym typeface="+mn-ea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Comic Sans MS" panose="030F0702030302020204" pitchFamily="66" charset="0"/>
                <a:sym typeface="+mn-ea"/>
              </a:rPr>
              <a:t>家庭电路中电流过大的另一个原因</a:t>
            </a:r>
            <a:r>
              <a:rPr lang="zh-CN" altLang="en-US" sz="1600" b="1" dirty="0">
                <a:latin typeface="Comic Sans MS" panose="030F0702030302020204" pitchFamily="66" charset="0"/>
                <a:sym typeface="+mn-ea"/>
              </a:rPr>
              <a:t>。</a:t>
            </a:r>
            <a:endParaRPr lang="zh-CN" altLang="en-US" sz="1600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CC0000"/>
              </a:solidFill>
              <a:effectLst/>
              <a:uFillTx/>
              <a:latin typeface="Comic Sans MS" panose="030F0702030302020204" pitchFamily="66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4238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"/>
          <p:cNvSpPr/>
          <p:nvPr/>
        </p:nvSpPr>
        <p:spPr>
          <a:xfrm>
            <a:off x="457388" y="407937"/>
            <a:ext cx="5441974" cy="4150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95" b="1" dirty="0">
                <a:solidFill>
                  <a:schemeClr val="tx1"/>
                </a:solidFill>
                <a:latin typeface="Calibri" panose="020F0502020204030204" pitchFamily="34" charset="0"/>
              </a:rPr>
              <a:t>你知道形成家庭电路中短路的原因是什么吗？</a:t>
            </a:r>
          </a:p>
        </p:txBody>
      </p:sp>
      <p:sp>
        <p:nvSpPr>
          <p:cNvPr id="30723" name="矩形 6"/>
          <p:cNvSpPr/>
          <p:nvPr/>
        </p:nvSpPr>
        <p:spPr>
          <a:xfrm>
            <a:off x="457200" y="1914525"/>
            <a:ext cx="5117736" cy="4150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95" b="1" dirty="0">
                <a:solidFill>
                  <a:srgbClr val="000000"/>
                </a:solidFill>
                <a:latin typeface="Calibri" panose="020F0502020204030204" pitchFamily="34" charset="0"/>
              </a:rPr>
              <a:t>家庭电路中短路很容易造成火灾。</a:t>
            </a:r>
            <a:endParaRPr lang="zh-CN" altLang="en-US" sz="100" dirty="0">
              <a:latin typeface="Comic Sans MS" panose="030F0702030302020204" pitchFamily="66" charset="0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457200" y="979048"/>
            <a:ext cx="7410450" cy="739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95" b="1" dirty="0">
                <a:solidFill>
                  <a:srgbClr val="000000"/>
                </a:solidFill>
                <a:latin typeface="Comic Sans MS" panose="030F0702030302020204" pitchFamily="66" charset="0"/>
              </a:rPr>
              <a:t>由于改装电路时不小心、或绝缘皮破损或老化等原因使</a:t>
            </a:r>
            <a:r>
              <a:rPr lang="zh-CN" altLang="en-US" sz="2095" b="1" dirty="0">
                <a:solidFill>
                  <a:srgbClr val="CC0000"/>
                </a:solidFill>
                <a:latin typeface="Comic Sans MS" panose="030F0702030302020204" pitchFamily="66" charset="0"/>
              </a:rPr>
              <a:t>火线和零线直接连通</a:t>
            </a:r>
            <a:r>
              <a:rPr lang="zh-CN" altLang="en-US" sz="2095" b="1" dirty="0">
                <a:solidFill>
                  <a:srgbClr val="000000"/>
                </a:solidFill>
                <a:latin typeface="Comic Sans MS" panose="030F0702030302020204" pitchFamily="66" charset="0"/>
              </a:rPr>
              <a:t>。</a:t>
            </a:r>
          </a:p>
        </p:txBody>
      </p:sp>
      <p:pic>
        <p:nvPicPr>
          <p:cNvPr id="30725" name="Picture 5" descr="0119a4959dffeed1024cd5f47cf954f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72" y="2750957"/>
            <a:ext cx="3074917" cy="2052637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26" name="Picture 6" descr="e6e4bcff6f349fa08b45e403006ff2a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412" y="2851181"/>
            <a:ext cx="2728112" cy="2041922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0730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/>
          <p:nvPr/>
        </p:nvSpPr>
        <p:spPr>
          <a:xfrm>
            <a:off x="704898" y="875158"/>
            <a:ext cx="6222283" cy="8676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1</a:t>
            </a:r>
            <a:r>
              <a:rPr lang="zh-CN" altLang="en-US" sz="2095" b="1" dirty="0">
                <a:solidFill>
                  <a:srgbClr val="000000"/>
                </a:solidFill>
                <a:latin typeface="Arial" panose="020B0604020202020204" pitchFamily="34" charset="0"/>
              </a:rPr>
              <a:t>．材料：</a:t>
            </a:r>
            <a:r>
              <a:rPr lang="zh-CN" altLang="en-US" sz="2095" b="1" dirty="0">
                <a:latin typeface="华文新魏" pitchFamily="2" charset="-122"/>
              </a:rPr>
              <a:t>铅锑合金</a:t>
            </a:r>
          </a:p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095" b="1" dirty="0">
                <a:latin typeface="华文新魏" pitchFamily="2" charset="-122"/>
              </a:rPr>
              <a:t>          </a:t>
            </a:r>
            <a:r>
              <a:rPr lang="zh-CN" altLang="en-US" sz="2095" b="1" dirty="0">
                <a:latin typeface="Times New Roman" panose="02020603050405020304" charset="0"/>
              </a:rPr>
              <a:t>保险丝</a:t>
            </a:r>
            <a:r>
              <a:rPr lang="zh-CN" altLang="en-US" sz="2095" b="1" dirty="0">
                <a:solidFill>
                  <a:srgbClr val="000000"/>
                </a:solidFill>
                <a:latin typeface="Arial" panose="020B0604020202020204" pitchFamily="34" charset="0"/>
              </a:rPr>
              <a:t>的</a:t>
            </a:r>
            <a:r>
              <a:rPr lang="zh-CN" altLang="en-US" sz="2095" b="1" dirty="0">
                <a:solidFill>
                  <a:srgbClr val="CC0000"/>
                </a:solidFill>
                <a:latin typeface="华文新魏" pitchFamily="2" charset="-122"/>
              </a:rPr>
              <a:t>电阻比较大</a:t>
            </a:r>
            <a:r>
              <a:rPr lang="en-US" altLang="zh-CN" sz="2095" b="1" dirty="0">
                <a:solidFill>
                  <a:srgbClr val="CC0000"/>
                </a:solidFill>
                <a:latin typeface="华文新魏" pitchFamily="2" charset="-122"/>
              </a:rPr>
              <a:t>，</a:t>
            </a:r>
            <a:r>
              <a:rPr lang="zh-CN" altLang="en-US" sz="2095" b="1" dirty="0">
                <a:solidFill>
                  <a:srgbClr val="CC0000"/>
                </a:solidFill>
                <a:latin typeface="华文新魏" pitchFamily="2" charset="-122"/>
              </a:rPr>
              <a:t>熔点比较低。</a:t>
            </a:r>
            <a:endParaRPr lang="zh-CN" altLang="en-US" sz="2095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8676" name="Picture 4" descr="29"/>
          <p:cNvPicPr>
            <a:picLocks noChangeAspect="1"/>
          </p:cNvPicPr>
          <p:nvPr/>
        </p:nvPicPr>
        <p:blipFill>
          <a:blip r:embed="rId2" cstate="print"/>
          <a:srcRect l="1715" r="46597" b="50423"/>
          <a:stretch>
            <a:fillRect/>
          </a:stretch>
        </p:blipFill>
        <p:spPr>
          <a:xfrm>
            <a:off x="1362876" y="2571751"/>
            <a:ext cx="3424097" cy="23491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5"/>
          <p:cNvSpPr txBox="1"/>
          <p:nvPr/>
        </p:nvSpPr>
        <p:spPr>
          <a:xfrm>
            <a:off x="1281477" y="1912167"/>
            <a:ext cx="5387340" cy="338656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95" b="1" dirty="0">
                <a:latin typeface="Arial" panose="020B0604020202020204" pitchFamily="34" charset="0"/>
              </a:rPr>
              <a:t>　　 观察保险盒和闸刀开关上的保险丝。</a:t>
            </a:r>
          </a:p>
        </p:txBody>
      </p:sp>
      <p:pic>
        <p:nvPicPr>
          <p:cNvPr id="28678" name="Picture 6" descr="29"/>
          <p:cNvPicPr>
            <a:picLocks noChangeAspect="1"/>
          </p:cNvPicPr>
          <p:nvPr/>
        </p:nvPicPr>
        <p:blipFill>
          <a:blip r:embed="rId2" cstate="print"/>
          <a:srcRect l="1772" t="49417" r="48410"/>
          <a:stretch>
            <a:fillRect/>
          </a:stretch>
        </p:blipFill>
        <p:spPr>
          <a:xfrm>
            <a:off x="4544685" y="2518173"/>
            <a:ext cx="3232879" cy="243959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69" name="组合 6147"/>
          <p:cNvGrpSpPr/>
          <p:nvPr/>
        </p:nvGrpSpPr>
        <p:grpSpPr>
          <a:xfrm>
            <a:off x="180341" y="0"/>
            <a:ext cx="2555545" cy="764488"/>
            <a:chOff x="0" y="0"/>
            <a:chExt cx="402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32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保险丝的作用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9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1616</Words>
  <Application>Microsoft Office PowerPoint</Application>
  <PresentationFormat>全屏显示(16:9)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保险丝（装在保险盒里）</vt:lpstr>
      <vt:lpstr>PowerPoint 演示文稿</vt:lpstr>
      <vt:lpstr>家中的保险丝烧断了，怎么办？</vt:lpstr>
      <vt:lpstr>PowerPoint 演示文稿</vt:lpstr>
      <vt:lpstr>怎样选购保险丝？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2020-08-24T01:03:12Z</dcterms:created>
  <dcterms:modified xsi:type="dcterms:W3CDTF">2020-08-24T07:29:03Z</dcterms:modified>
</cp:coreProperties>
</file>